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Ubuntu"/>
      <p:regular r:id="rId53"/>
      <p:bold r:id="rId54"/>
      <p:italic r:id="rId55"/>
      <p:boldItalic r:id="rId56"/>
    </p:embeddedFont>
    <p:embeddedFont>
      <p:font typeface="Nunito"/>
      <p:regular r:id="rId57"/>
      <p:bold r:id="rId58"/>
      <p:italic r:id="rId59"/>
      <p:boldItalic r:id="rId60"/>
    </p:embeddedFont>
    <p:embeddedFont>
      <p:font typeface="Maven Pro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avenPro-bold.fntdata"/><Relationship Id="rId61" Type="http://schemas.openxmlformats.org/officeDocument/2006/relationships/font" Target="fonts/MavenPr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Nuni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Ubuntu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Ubuntu-italic.fntdata"/><Relationship Id="rId10" Type="http://schemas.openxmlformats.org/officeDocument/2006/relationships/slide" Target="slides/slide5.xml"/><Relationship Id="rId54" Type="http://schemas.openxmlformats.org/officeDocument/2006/relationships/font" Target="fonts/Ubuntu-bold.fntdata"/><Relationship Id="rId13" Type="http://schemas.openxmlformats.org/officeDocument/2006/relationships/slide" Target="slides/slide8.xml"/><Relationship Id="rId57" Type="http://schemas.openxmlformats.org/officeDocument/2006/relationships/font" Target="fonts/Nunito-regular.fntdata"/><Relationship Id="rId12" Type="http://schemas.openxmlformats.org/officeDocument/2006/relationships/slide" Target="slides/slide7.xml"/><Relationship Id="rId56" Type="http://schemas.openxmlformats.org/officeDocument/2006/relationships/font" Target="fonts/Ubuntu-boldItalic.fntdata"/><Relationship Id="rId15" Type="http://schemas.openxmlformats.org/officeDocument/2006/relationships/slide" Target="slides/slide10.xml"/><Relationship Id="rId59" Type="http://schemas.openxmlformats.org/officeDocument/2006/relationships/font" Target="fonts/Nunito-italic.fntdata"/><Relationship Id="rId14" Type="http://schemas.openxmlformats.org/officeDocument/2006/relationships/slide" Target="slides/slide9.xml"/><Relationship Id="rId58" Type="http://schemas.openxmlformats.org/officeDocument/2006/relationships/font" Target="fonts/Nuni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eb97f02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8eb97f02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eb97f02f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8eb97f02f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075213b5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2075213b5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2075213b5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2075213b5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2075213b5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2075213b5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075213b5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075213b5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075213b5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2075213b5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075213b5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2075213b5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075213b5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075213b5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20da657fa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20da657fa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0da657fa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0da657fa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eb97f02f4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eb97f02f4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0da657fa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20da657fa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8eb97f02f4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8eb97f02f4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8eb97f02f4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8eb97f02f4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0da657fa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20da657fa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eb97f02f4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eb97f02f4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8eb97f02f4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8eb97f02f4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8eb97f02f4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8eb97f02f4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20da657fa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20da657fa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8eb97f02f4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8eb97f02f4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0da657fa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0da657fa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91919"/>
                </a:solidFill>
                <a:highlight>
                  <a:srgbClr val="FFFFFF"/>
                </a:highlight>
              </a:rPr>
              <a:t>全球零售业巨头沃尔玛在对消费者购物行为分析时发现，男性顾客在购买婴儿尿片时，常常会顺便搭配几瓶啤酒来犒劳自己，于是尝试推出了将啤酒和尿布摆在一起的促销手段。没想到这个举措居然使尿布和啤酒的销量都大幅增加了。如今，“啤酒＋尿布”的数据分析成果早已成了大数据技术应用的经典案例，被人津津乐道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2009年，Google通过分析5000万条美国人最频繁检索的词汇，将之和美国疾病中心在2003年到2008年间季节性流感传播时期的数据进行比较，并建立一个特定的数学模型。最终google成功预测了2009冬季流感的传播甚至可以具体到特定的地区和州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身為一家位於矽谷的科技公司，Netflix過去常被認為透過大數據（Big Data）與演算法來決定原創內容。畢竟，在推出首部自創影集《紙牌屋》時，Netflix曾表示，此部政治劇和男主角人選是由過去觀看會員習慣的大數據分析而來。但實際上，Netflix靠大數據起家，這是個普遍的迷思。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早在二○一三年，為了更了解消費者對於觀看內容的喜好和體驗，Netflix聘請加拿大人類學者葛蘭特．麥奎肯（Grant McCracken），針對Netflix使用者日常行為和區域文化進行田野調查。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透過走進超過三千位、十八歲以上觀看電視和串流媒體者的家中，觀看他們實際收看時的行為和生活習慣，以及看電視者與電影觀看者的差異。研究發現，有七三％用戶傾向「一次看完二至六集電視劇，甚至一次看完整季」。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這個研究結果顛覆了傳統電視收看習慣，Netflix推出「一次看完（Binge-Watching）」影集的模式，就是基於該研究所做的嘗試，也是首個推出該服務的串流媒體平台，至今也成為一種風潮。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fae019b8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fae019b8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0da657fa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0da657fa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eb97f02f4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8eb97f02f4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8eb97f02f4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8eb97f02f4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fae019b8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1fae019b8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8eb97f02f4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8eb97f02f4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eb97f02f4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eb97f02f4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1fae019b8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1fae019b8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20da657fa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20da657fa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8e404cc4b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8e404cc4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0da657fa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0da657fa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1fae019b8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1fae019b8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20da657fa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20da657fa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1aad114da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1aad114da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aad114da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1aad114da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20da657fa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20da657fa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20da657fa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20da657fa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8eb97f02f4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8eb97f02f4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8eb97f02f4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8eb97f02f4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0da657fa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0da657fa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eb97f02f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eb97f02f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eb97f02f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eb97f02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eb97f02f4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8eb97f02f4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eb97f02f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eb97f02f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bookdown.org/sulaxd/Rcmdr/Rcmdr.htm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zh.wikipedia.org/wiki/R%C3%A8%C2%AF%C2%AD%C3%A8%C2%A8%C2%80" TargetMode="External"/><Relationship Id="rId4" Type="http://schemas.openxmlformats.org/officeDocument/2006/relationships/hyperlink" Target="http://zh.wikipedia.org/wiki/%C3%A5%C2%9C%C2%96%C3%A5%C2%BD%C2%A2%C3%A7%C2%94%C2%A8%C3%A6%C2%88%C2%B6%C3%A7%C2%95%C2%8C%C3%A9%C2%9D%C2%A2" TargetMode="External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r-project.org/" TargetMode="External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shiny.rstudio.com/gallery/covid19-tracker.html" TargetMode="External"/><Relationship Id="rId4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7252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資料探勘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900"/>
              <a:t>--- 利用簡單 R 語言挖掘數據</a:t>
            </a:r>
            <a:endParaRPr sz="29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陳鴻霖 博士 （中國附醫 大數據中心）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2022/3/31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 : </a:t>
            </a: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https://bookdown.org/sulaxd/Rcmdr/Rcmdr.html</a:t>
            </a:r>
            <a:r>
              <a:rPr lang="zh-TW"/>
              <a:t>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 cmdr</a:t>
            </a:r>
            <a:endParaRPr/>
          </a:p>
        </p:txBody>
      </p:sp>
      <p:sp>
        <p:nvSpPr>
          <p:cNvPr id="363" name="Google Shape;363;p22"/>
          <p:cNvSpPr txBox="1"/>
          <p:nvPr>
            <p:ph idx="1" type="body"/>
          </p:nvPr>
        </p:nvSpPr>
        <p:spPr>
          <a:xfrm>
            <a:off x="1303800" y="1228050"/>
            <a:ext cx="7030500" cy="254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696969"/>
                </a:solidFill>
              </a:rPr>
              <a:t>揮別無法理解的火星文指令，</a:t>
            </a:r>
            <a:r>
              <a:rPr b="1" lang="zh-TW" sz="1400">
                <a:solidFill>
                  <a:srgbClr val="FF0000"/>
                </a:solidFill>
              </a:rPr>
              <a:t>Rcmdr</a:t>
            </a:r>
            <a:r>
              <a:rPr lang="zh-TW" sz="1400">
                <a:solidFill>
                  <a:srgbClr val="696969"/>
                </a:solidFill>
              </a:rPr>
              <a:t>輕鬆讓您使用</a:t>
            </a:r>
            <a:r>
              <a:rPr b="1" lang="zh-TW" sz="1400">
                <a:solidFill>
                  <a:srgbClr val="3366FF"/>
                </a:solidFill>
              </a:rPr>
              <a:t>R</a:t>
            </a:r>
            <a:r>
              <a:rPr lang="zh-TW" sz="1400">
                <a:solidFill>
                  <a:srgbClr val="696969"/>
                </a:solidFill>
              </a:rPr>
              <a:t>。 根據維基百科對</a:t>
            </a:r>
            <a:r>
              <a:rPr lang="zh-TW" sz="1400">
                <a:solidFill>
                  <a:srgbClr val="FF663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R語言</a:t>
            </a:r>
            <a:r>
              <a:rPr lang="zh-TW" sz="1400">
                <a:solidFill>
                  <a:srgbClr val="696969"/>
                </a:solidFill>
              </a:rPr>
              <a:t>的解釋中有提到”</a:t>
            </a:r>
            <a:r>
              <a:rPr lang="zh-TW" sz="1900">
                <a:solidFill>
                  <a:schemeClr val="dk1"/>
                </a:solidFill>
              </a:rPr>
              <a:t> </a:t>
            </a:r>
            <a:r>
              <a:rPr b="1" lang="zh-TW" sz="1400">
                <a:solidFill>
                  <a:srgbClr val="3366FF"/>
                </a:solidFill>
              </a:rPr>
              <a:t>R</a:t>
            </a:r>
            <a:r>
              <a:rPr lang="zh-TW" sz="1400">
                <a:solidFill>
                  <a:srgbClr val="696969"/>
                </a:solidFill>
              </a:rPr>
              <a:t>的…，雖然有人開發了幾種</a:t>
            </a:r>
            <a:r>
              <a:rPr lang="zh-TW" sz="1400">
                <a:solidFill>
                  <a:srgbClr val="002BB8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圖形用戶界面</a:t>
            </a:r>
            <a:r>
              <a:rPr lang="zh-TW" sz="1400">
                <a:solidFill>
                  <a:srgbClr val="696969"/>
                </a:solidFill>
              </a:rPr>
              <a:t>”，所以也就是說，</a:t>
            </a:r>
            <a:r>
              <a:rPr b="1" lang="zh-TW" sz="1400">
                <a:solidFill>
                  <a:srgbClr val="3366FF"/>
                </a:solidFill>
              </a:rPr>
              <a:t>R</a:t>
            </a:r>
            <a:r>
              <a:rPr lang="zh-TW" sz="1400">
                <a:solidFill>
                  <a:srgbClr val="696969"/>
                </a:solidFill>
              </a:rPr>
              <a:t>也是有類似於SPSS的使用介面，呵呵……這對於不想一行行打交互式指令的人，真是個好消息，對於剛學</a:t>
            </a:r>
            <a:r>
              <a:rPr b="1" lang="zh-TW" sz="1400">
                <a:solidFill>
                  <a:srgbClr val="3366FF"/>
                </a:solidFill>
              </a:rPr>
              <a:t>R</a:t>
            </a:r>
            <a:r>
              <a:rPr lang="zh-TW" sz="1400">
                <a:solidFill>
                  <a:srgbClr val="696969"/>
                </a:solidFill>
              </a:rPr>
              <a:t>的人，更是一大福音。</a:t>
            </a:r>
            <a:endParaRPr sz="1400">
              <a:solidFill>
                <a:srgbClr val="69696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64" name="Google Shape;36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9027" y="2571753"/>
            <a:ext cx="460630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手把手教學</a:t>
            </a:r>
            <a:endParaRPr/>
          </a:p>
        </p:txBody>
      </p:sp>
      <p:sp>
        <p:nvSpPr>
          <p:cNvPr id="371" name="Google Shape;371;p23"/>
          <p:cNvSpPr txBox="1"/>
          <p:nvPr>
            <p:ph idx="1" type="body"/>
          </p:nvPr>
        </p:nvSpPr>
        <p:spPr>
          <a:xfrm>
            <a:off x="1303800" y="1415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安裝R語言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安裝R視窗套件(R cmdr)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適用內部資料示範 (資料探勘)</a:t>
            </a:r>
            <a:endParaRPr sz="25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資料匯入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摘要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相關性分析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建模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什麼是資料探勘?</a:t>
            </a:r>
            <a:endParaRPr/>
          </a:p>
        </p:txBody>
      </p:sp>
      <p:sp>
        <p:nvSpPr>
          <p:cNvPr id="378" name="Google Shape;378;p24"/>
          <p:cNvSpPr txBox="1"/>
          <p:nvPr>
            <p:ph idx="1" type="body"/>
          </p:nvPr>
        </p:nvSpPr>
        <p:spPr>
          <a:xfrm>
            <a:off x="1303800" y="1415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資料探勘(Exploratory Data Analysis) 的主要精神是</a:t>
            </a:r>
            <a:r>
              <a:rPr lang="zh-TW" sz="2500">
                <a:solidFill>
                  <a:srgbClr val="FF0000"/>
                </a:solidFill>
              </a:rPr>
              <a:t>運用視覺化</a:t>
            </a:r>
            <a:r>
              <a:rPr lang="zh-TW" sz="2500"/>
              <a:t>、</a:t>
            </a:r>
            <a:r>
              <a:rPr lang="zh-TW" sz="2500">
                <a:solidFill>
                  <a:srgbClr val="FF6633"/>
                </a:solidFill>
              </a:rPr>
              <a:t>基本的統計</a:t>
            </a:r>
            <a:r>
              <a:rPr lang="zh-TW" sz="2500"/>
              <a:t>等工具，反覆的探索資料特性，獲取資料所包含的資訊、結構和特點。</a:t>
            </a:r>
            <a:endParaRPr sz="2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資料探勘</a:t>
            </a:r>
            <a:r>
              <a:rPr lang="zh-TW"/>
              <a:t>的目的</a:t>
            </a:r>
            <a:endParaRPr/>
          </a:p>
        </p:txBody>
      </p:sp>
      <p:sp>
        <p:nvSpPr>
          <p:cNvPr id="385" name="Google Shape;385;p25"/>
          <p:cNvSpPr txBox="1"/>
          <p:nvPr>
            <p:ph idx="1" type="body"/>
          </p:nvPr>
        </p:nvSpPr>
        <p:spPr>
          <a:xfrm>
            <a:off x="1303800" y="1415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分析各變數間的關聯性，看是否有預料之外的有趣發</a:t>
            </a:r>
            <a:r>
              <a:rPr lang="zh-TW" sz="2500"/>
              <a:t>現。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觀察資料內容是否符合預期，若否，檢查資料是否有誤，最後檢查資料是否符合分析前的假設。</a:t>
            </a:r>
            <a:endParaRPr sz="25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資料探勘</a:t>
            </a:r>
            <a:r>
              <a:rPr lang="zh-TW"/>
              <a:t>的特性</a:t>
            </a:r>
            <a:endParaRPr/>
          </a:p>
        </p:txBody>
      </p:sp>
      <p:sp>
        <p:nvSpPr>
          <p:cNvPr id="392" name="Google Shape;392;p26"/>
          <p:cNvSpPr txBox="1"/>
          <p:nvPr>
            <p:ph idx="1" type="body"/>
          </p:nvPr>
        </p:nvSpPr>
        <p:spPr>
          <a:xfrm>
            <a:off x="1303800" y="1415800"/>
            <a:ext cx="7747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資料</a:t>
            </a:r>
            <a:r>
              <a:rPr lang="zh-TW" sz="2500"/>
              <a:t>探勘</a:t>
            </a:r>
            <a:r>
              <a:rPr lang="zh-TW" sz="2500"/>
              <a:t>通常不需要嚴謹的假設和細節呈現，主要功能還是『觀察』資料。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資料量大的時候，透過探索式資料分析，分析人員可以在複雜的統計計算與耗時的模型建立前，就先發現可能的錯誤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透過探索性分析來調整分析的方向，減少因分析方向錯誤所造成的時間浪費。</a:t>
            </a:r>
            <a:endParaRPr sz="2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資料探勘分為: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7"/>
          <p:cNvSpPr txBox="1"/>
          <p:nvPr>
            <p:ph idx="1" type="body"/>
          </p:nvPr>
        </p:nvSpPr>
        <p:spPr>
          <a:xfrm>
            <a:off x="1303800" y="1415800"/>
            <a:ext cx="7487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圖形化Graphical 或 量化Quantitative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單變量Univariate 或 雙變量Bivariate 或 多變量Multivariate</a:t>
            </a:r>
            <a:endParaRPr sz="2500"/>
          </a:p>
        </p:txBody>
      </p:sp>
      <p:pic>
        <p:nvPicPr>
          <p:cNvPr id="400" name="Google Shape;4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725" y="3000650"/>
            <a:ext cx="6138526" cy="19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資料探勘分為: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8"/>
          <p:cNvSpPr txBox="1"/>
          <p:nvPr>
            <p:ph idx="1" type="body"/>
          </p:nvPr>
        </p:nvSpPr>
        <p:spPr>
          <a:xfrm>
            <a:off x="1303800" y="1415800"/>
            <a:ext cx="7487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圖形化Graphical 或 量化Quantitative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單變量Univariate 或 雙變量Bivariate 或 多變量Multivariate</a:t>
            </a:r>
            <a:endParaRPr sz="2500"/>
          </a:p>
        </p:txBody>
      </p:sp>
      <p:pic>
        <p:nvPicPr>
          <p:cNvPr id="408" name="Google Shape;4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725" y="3000650"/>
            <a:ext cx="6138526" cy="19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以單變量分析來說，量化的分析方式可包含: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9"/>
          <p:cNvSpPr txBox="1"/>
          <p:nvPr>
            <p:ph idx="1" type="body"/>
          </p:nvPr>
        </p:nvSpPr>
        <p:spPr>
          <a:xfrm>
            <a:off x="639850" y="1597875"/>
            <a:ext cx="5151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計算集中趨勢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平均值 Mean mean()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中位數 Median median()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眾數 Mode，R無內建函數，可直接用table()找出現次數最多的資料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計算資料分散程度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最小值 Min min()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最大值 Max max()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範圍 Range range()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四分位差 Quartiles quantile()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變異數 Variance var()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標準差 Standard deviation sd()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25" y="1538325"/>
            <a:ext cx="3396276" cy="327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以雙變量分析來說，分析方式可包括: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0"/>
          <p:cNvSpPr txBox="1"/>
          <p:nvPr>
            <p:ph idx="1" type="body"/>
          </p:nvPr>
        </p:nvSpPr>
        <p:spPr>
          <a:xfrm>
            <a:off x="976025" y="1404575"/>
            <a:ext cx="5151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列聯表 Crosstabs table(), ftable(), prop.table()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共變數 Covariance cov()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相關性 Correlation cor()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152" y="2386850"/>
            <a:ext cx="5272701" cy="24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手把手教學</a:t>
            </a:r>
            <a:endParaRPr/>
          </a:p>
        </p:txBody>
      </p:sp>
      <p:sp>
        <p:nvSpPr>
          <p:cNvPr id="431" name="Google Shape;431;p31"/>
          <p:cNvSpPr txBox="1"/>
          <p:nvPr>
            <p:ph idx="1" type="body"/>
          </p:nvPr>
        </p:nvSpPr>
        <p:spPr>
          <a:xfrm>
            <a:off x="1303800" y="1415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安裝R語言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500"/>
              <a:buChar char="●"/>
            </a:pPr>
            <a:r>
              <a:rPr lang="zh-TW" sz="2500">
                <a:solidFill>
                  <a:srgbClr val="B7B7B7"/>
                </a:solidFill>
              </a:rPr>
              <a:t>安裝R視窗套件(R cmdr)</a:t>
            </a:r>
            <a:endParaRPr sz="2500">
              <a:solidFill>
                <a:srgbClr val="B7B7B7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500"/>
              <a:buChar char="●"/>
            </a:pPr>
            <a:r>
              <a:rPr lang="zh-TW" sz="2500">
                <a:solidFill>
                  <a:srgbClr val="B7B7B7"/>
                </a:solidFill>
              </a:rPr>
              <a:t>適用內部資料示範 (資料探勘)</a:t>
            </a:r>
            <a:endParaRPr sz="2500">
              <a:solidFill>
                <a:srgbClr val="B7B7B7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100"/>
              <a:buChar char="○"/>
            </a:pPr>
            <a:r>
              <a:rPr lang="zh-TW" sz="2100">
                <a:solidFill>
                  <a:srgbClr val="B7B7B7"/>
                </a:solidFill>
              </a:rPr>
              <a:t>資料匯入</a:t>
            </a:r>
            <a:endParaRPr sz="2100">
              <a:solidFill>
                <a:srgbClr val="B7B7B7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100"/>
              <a:buChar char="○"/>
            </a:pPr>
            <a:r>
              <a:rPr lang="zh-TW" sz="2100">
                <a:solidFill>
                  <a:srgbClr val="B7B7B7"/>
                </a:solidFill>
              </a:rPr>
              <a:t>摘要</a:t>
            </a:r>
            <a:endParaRPr sz="2100">
              <a:solidFill>
                <a:srgbClr val="B7B7B7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100"/>
              <a:buChar char="○"/>
            </a:pPr>
            <a:r>
              <a:rPr lang="zh-TW" sz="2100">
                <a:solidFill>
                  <a:srgbClr val="B7B7B7"/>
                </a:solidFill>
              </a:rPr>
              <a:t>相關性分析</a:t>
            </a:r>
            <a:endParaRPr sz="2100">
              <a:solidFill>
                <a:srgbClr val="B7B7B7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100"/>
              <a:buChar char="○"/>
            </a:pPr>
            <a:r>
              <a:rPr lang="zh-TW" sz="2100">
                <a:solidFill>
                  <a:srgbClr val="B7B7B7"/>
                </a:solidFill>
              </a:rPr>
              <a:t>建模</a:t>
            </a:r>
            <a:endParaRPr sz="21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我們活在「大數據時代」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036" y="1480200"/>
            <a:ext cx="4445488" cy="30979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/>
        </p:nvSpPr>
        <p:spPr>
          <a:xfrm>
            <a:off x="0" y="48666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https://opinion.cw.com.tw/blog/profile/217/article/1526</a:t>
            </a:r>
            <a:endParaRPr sz="600"/>
          </a:p>
        </p:txBody>
      </p:sp>
      <p:sp>
        <p:nvSpPr>
          <p:cNvPr id="287" name="Google Shape;287;p14"/>
          <p:cNvSpPr txBox="1"/>
          <p:nvPr/>
        </p:nvSpPr>
        <p:spPr>
          <a:xfrm>
            <a:off x="5639350" y="148020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Big Data，「大數據」時代的來臨，已經對許多人們生活的領域帶來影響。簡單地說，「大數據」是指人類在伺服器處理能力大幅提升的現在，對巨型數據分析統計的技術。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安裝R語言</a:t>
            </a:r>
            <a:endParaRPr/>
          </a:p>
        </p:txBody>
      </p:sp>
      <p:sp>
        <p:nvSpPr>
          <p:cNvPr id="438" name="Google Shape;438;p32"/>
          <p:cNvSpPr txBox="1"/>
          <p:nvPr>
            <p:ph idx="1" type="body"/>
          </p:nvPr>
        </p:nvSpPr>
        <p:spPr>
          <a:xfrm>
            <a:off x="1303800" y="1456150"/>
            <a:ext cx="7140300" cy="27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下載區域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https://www.r-project.org/</a:t>
            </a:r>
            <a:endParaRPr/>
          </a:p>
        </p:txBody>
      </p:sp>
      <p:pic>
        <p:nvPicPr>
          <p:cNvPr id="439" name="Google Shape;439;p32"/>
          <p:cNvPicPr preferRelativeResize="0"/>
          <p:nvPr/>
        </p:nvPicPr>
        <p:blipFill rotWithShape="1">
          <a:blip r:embed="rId4">
            <a:alphaModFix/>
          </a:blip>
          <a:srcRect b="72523" l="28044" r="9385" t="5712"/>
          <a:stretch/>
        </p:blipFill>
        <p:spPr>
          <a:xfrm>
            <a:off x="791125" y="2749950"/>
            <a:ext cx="7713850" cy="151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手把手教學</a:t>
            </a:r>
            <a:endParaRPr/>
          </a:p>
        </p:txBody>
      </p:sp>
      <p:sp>
        <p:nvSpPr>
          <p:cNvPr id="446" name="Google Shape;446;p33"/>
          <p:cNvSpPr txBox="1"/>
          <p:nvPr>
            <p:ph idx="1" type="body"/>
          </p:nvPr>
        </p:nvSpPr>
        <p:spPr>
          <a:xfrm>
            <a:off x="1303800" y="1415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安裝R語言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安裝R視窗套件(R cmdr)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500"/>
              <a:buChar char="●"/>
            </a:pPr>
            <a:r>
              <a:rPr lang="zh-TW" sz="2500">
                <a:solidFill>
                  <a:srgbClr val="999999"/>
                </a:solidFill>
              </a:rPr>
              <a:t>適用內部資料示範 (資料探勘)</a:t>
            </a:r>
            <a:endParaRPr sz="2500">
              <a:solidFill>
                <a:srgbClr val="99999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○"/>
            </a:pPr>
            <a:r>
              <a:rPr lang="zh-TW" sz="2100">
                <a:solidFill>
                  <a:srgbClr val="999999"/>
                </a:solidFill>
              </a:rPr>
              <a:t>資料匯入</a:t>
            </a:r>
            <a:endParaRPr sz="2100">
              <a:solidFill>
                <a:srgbClr val="99999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○"/>
            </a:pPr>
            <a:r>
              <a:rPr lang="zh-TW" sz="2100">
                <a:solidFill>
                  <a:srgbClr val="999999"/>
                </a:solidFill>
              </a:rPr>
              <a:t>摘要</a:t>
            </a:r>
            <a:endParaRPr sz="2100">
              <a:solidFill>
                <a:srgbClr val="99999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○"/>
            </a:pPr>
            <a:r>
              <a:rPr lang="zh-TW" sz="2100">
                <a:solidFill>
                  <a:srgbClr val="999999"/>
                </a:solidFill>
              </a:rPr>
              <a:t>相關性分析</a:t>
            </a:r>
            <a:endParaRPr sz="2100">
              <a:solidFill>
                <a:srgbClr val="99999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○"/>
            </a:pPr>
            <a:r>
              <a:rPr lang="zh-TW" sz="2100">
                <a:solidFill>
                  <a:srgbClr val="999999"/>
                </a:solidFill>
              </a:rPr>
              <a:t>建模</a:t>
            </a:r>
            <a:endParaRPr sz="2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安裝R套件:</a:t>
            </a:r>
            <a:r>
              <a:rPr lang="zh-TW"/>
              <a:t>R Commander</a:t>
            </a:r>
            <a:endParaRPr/>
          </a:p>
        </p:txBody>
      </p:sp>
      <p:sp>
        <p:nvSpPr>
          <p:cNvPr id="453" name="Google Shape;453;p34"/>
          <p:cNvSpPr txBox="1"/>
          <p:nvPr>
            <p:ph idx="1" type="body"/>
          </p:nvPr>
        </p:nvSpPr>
        <p:spPr>
          <a:xfrm>
            <a:off x="1359025" y="14710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指令：</a:t>
            </a:r>
            <a:r>
              <a:rPr b="1" lang="zh-TW" sz="1000">
                <a:solidFill>
                  <a:srgbClr val="204A87"/>
                </a:solidFill>
                <a:latin typeface="Arial"/>
                <a:ea typeface="Arial"/>
                <a:cs typeface="Arial"/>
                <a:sym typeface="Arial"/>
              </a:rPr>
              <a:t>install.packages</a:t>
            </a:r>
            <a:r>
              <a:rPr lang="zh-TW" sz="1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sz="1000">
                <a:solidFill>
                  <a:srgbClr val="4E9A06"/>
                </a:solidFill>
                <a:latin typeface="Arial"/>
                <a:ea typeface="Arial"/>
                <a:cs typeface="Arial"/>
                <a:sym typeface="Arial"/>
              </a:rPr>
              <a:t>"Rcmdr"</a:t>
            </a:r>
            <a:r>
              <a:rPr lang="zh-TW" sz="1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0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000" y="1783625"/>
            <a:ext cx="4564199" cy="31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啟動 R Commander</a:t>
            </a:r>
            <a:endParaRPr/>
          </a:p>
        </p:txBody>
      </p:sp>
      <p:sp>
        <p:nvSpPr>
          <p:cNvPr id="461" name="Google Shape;461;p35"/>
          <p:cNvSpPr txBox="1"/>
          <p:nvPr>
            <p:ph idx="1" type="body"/>
          </p:nvPr>
        </p:nvSpPr>
        <p:spPr>
          <a:xfrm>
            <a:off x="1303800" y="14489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指令：library(Rcmdr)</a:t>
            </a:r>
            <a:endParaRPr/>
          </a:p>
        </p:txBody>
      </p:sp>
      <p:pic>
        <p:nvPicPr>
          <p:cNvPr id="462" name="Google Shape;4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950" y="1223525"/>
            <a:ext cx="5351597" cy="3857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5"/>
          <p:cNvSpPr/>
          <p:nvPr/>
        </p:nvSpPr>
        <p:spPr>
          <a:xfrm>
            <a:off x="4790175" y="1948225"/>
            <a:ext cx="3363000" cy="68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zh-TW" sz="1050">
                <a:solidFill>
                  <a:srgbClr val="FF0000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程式編輯區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64" name="Google Shape;464;p35"/>
          <p:cNvSpPr/>
          <p:nvPr/>
        </p:nvSpPr>
        <p:spPr>
          <a:xfrm>
            <a:off x="4790175" y="3055900"/>
            <a:ext cx="3363000" cy="139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</a:rPr>
              <a:t>結果輸出區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65" name="Google Shape;465;p35"/>
          <p:cNvSpPr/>
          <p:nvPr/>
        </p:nvSpPr>
        <p:spPr>
          <a:xfrm>
            <a:off x="4820625" y="4679850"/>
            <a:ext cx="3302100" cy="25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</a:rPr>
              <a:t>訊息區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手把手教學</a:t>
            </a:r>
            <a:endParaRPr/>
          </a:p>
        </p:txBody>
      </p:sp>
      <p:sp>
        <p:nvSpPr>
          <p:cNvPr id="472" name="Google Shape;472;p36"/>
          <p:cNvSpPr txBox="1"/>
          <p:nvPr>
            <p:ph idx="1" type="body"/>
          </p:nvPr>
        </p:nvSpPr>
        <p:spPr>
          <a:xfrm>
            <a:off x="1303800" y="1415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安裝R語言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安裝R視窗套件(R cmdr)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適用內部資料示範 (資料探勘)</a:t>
            </a:r>
            <a:endParaRPr sz="25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資料匯入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○"/>
            </a:pPr>
            <a:r>
              <a:rPr lang="zh-TW" sz="2100">
                <a:solidFill>
                  <a:srgbClr val="999999"/>
                </a:solidFill>
              </a:rPr>
              <a:t>摘要</a:t>
            </a:r>
            <a:endParaRPr sz="2100">
              <a:solidFill>
                <a:srgbClr val="99999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○"/>
            </a:pPr>
            <a:r>
              <a:rPr lang="zh-TW" sz="2100">
                <a:solidFill>
                  <a:srgbClr val="999999"/>
                </a:solidFill>
              </a:rPr>
              <a:t>相關性分析</a:t>
            </a:r>
            <a:endParaRPr sz="2100">
              <a:solidFill>
                <a:srgbClr val="99999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○"/>
            </a:pPr>
            <a:r>
              <a:rPr lang="zh-TW" sz="2100">
                <a:solidFill>
                  <a:srgbClr val="999999"/>
                </a:solidFill>
              </a:rPr>
              <a:t>建模</a:t>
            </a:r>
            <a:endParaRPr sz="2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資料輸入</a:t>
            </a:r>
            <a:endParaRPr/>
          </a:p>
        </p:txBody>
      </p:sp>
      <p:sp>
        <p:nvSpPr>
          <p:cNvPr id="479" name="Google Shape;479;p3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500800"/>
            <a:ext cx="6548049" cy="327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檢視資料集</a:t>
            </a:r>
            <a:endParaRPr/>
          </a:p>
        </p:txBody>
      </p:sp>
      <p:pic>
        <p:nvPicPr>
          <p:cNvPr id="487" name="Google Shape;4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976" y="447179"/>
            <a:ext cx="4059450" cy="4452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64749"/>
            <a:ext cx="4625726" cy="13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8"/>
          <p:cNvSpPr/>
          <p:nvPr/>
        </p:nvSpPr>
        <p:spPr>
          <a:xfrm>
            <a:off x="2378550" y="1571925"/>
            <a:ext cx="781500" cy="17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測量變項(variable)是屬於何種測量尺度</a:t>
            </a:r>
            <a:endParaRPr/>
          </a:p>
        </p:txBody>
      </p:sp>
      <p:sp>
        <p:nvSpPr>
          <p:cNvPr id="496" name="Google Shape;496;p3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650" y="1597875"/>
            <a:ext cx="7487475" cy="331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手把手教學</a:t>
            </a:r>
            <a:endParaRPr/>
          </a:p>
        </p:txBody>
      </p:sp>
      <p:sp>
        <p:nvSpPr>
          <p:cNvPr id="504" name="Google Shape;504;p40"/>
          <p:cNvSpPr txBox="1"/>
          <p:nvPr>
            <p:ph idx="1" type="body"/>
          </p:nvPr>
        </p:nvSpPr>
        <p:spPr>
          <a:xfrm>
            <a:off x="1303800" y="1415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安裝R語言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安裝R視窗套件(R cmdr)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適用內部資料示範 (資料探勘)</a:t>
            </a:r>
            <a:endParaRPr sz="25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資料匯入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摘要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○"/>
            </a:pPr>
            <a:r>
              <a:rPr lang="zh-TW" sz="2100">
                <a:solidFill>
                  <a:srgbClr val="999999"/>
                </a:solidFill>
              </a:rPr>
              <a:t>相關性分析</a:t>
            </a:r>
            <a:endParaRPr sz="2100">
              <a:solidFill>
                <a:srgbClr val="99999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○"/>
            </a:pPr>
            <a:r>
              <a:rPr lang="zh-TW" sz="2100">
                <a:solidFill>
                  <a:srgbClr val="999999"/>
                </a:solidFill>
              </a:rPr>
              <a:t>建模</a:t>
            </a:r>
            <a:endParaRPr sz="2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資料摘要</a:t>
            </a:r>
            <a:endParaRPr/>
          </a:p>
        </p:txBody>
      </p:sp>
      <p:sp>
        <p:nvSpPr>
          <p:cNvPr id="511" name="Google Shape;511;p41"/>
          <p:cNvSpPr txBox="1"/>
          <p:nvPr>
            <p:ph idx="1" type="body"/>
          </p:nvPr>
        </p:nvSpPr>
        <p:spPr>
          <a:xfrm>
            <a:off x="656675" y="14438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(1)使用中的資料集(active dataset)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(2)數據摘要(Numerical summaries)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zh-TW"/>
              <a:t>(3)次數分配(Frequency distributions)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00" y="2787462"/>
            <a:ext cx="6263177" cy="9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00" y="3906946"/>
            <a:ext cx="4356750" cy="11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8425" y="3950350"/>
            <a:ext cx="887950" cy="10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1"/>
          <p:cNvPicPr preferRelativeResize="0"/>
          <p:nvPr/>
        </p:nvPicPr>
        <p:blipFill rotWithShape="1">
          <a:blip r:embed="rId6">
            <a:alphaModFix/>
          </a:blip>
          <a:srcRect b="6085" l="0" r="34844" t="0"/>
          <a:stretch/>
        </p:blipFill>
        <p:spPr>
          <a:xfrm>
            <a:off x="3950100" y="168075"/>
            <a:ext cx="5118276" cy="23030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1"/>
          <p:cNvSpPr/>
          <p:nvPr/>
        </p:nvSpPr>
        <p:spPr>
          <a:xfrm>
            <a:off x="6798725" y="521375"/>
            <a:ext cx="1832100" cy="64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​​</a:t>
            </a:r>
            <a:endParaRPr/>
          </a:p>
        </p:txBody>
      </p:sp>
      <p:sp>
        <p:nvSpPr>
          <p:cNvPr id="293" name="Google Shape;293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每個時代背後都會有一些傳奇</a:t>
            </a:r>
            <a:endParaRPr/>
          </a:p>
        </p:txBody>
      </p:sp>
      <p:sp>
        <p:nvSpPr>
          <p:cNvPr id="294" name="Google Shape;294;p15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zh-TW" sz="2400"/>
              <a:t>​​</a:t>
            </a:r>
            <a:r>
              <a:rPr b="1" lang="zh-TW" sz="2400">
                <a:solidFill>
                  <a:srgbClr val="3366FF"/>
                </a:solidFill>
              </a:rPr>
              <a:t>Walmart</a:t>
            </a:r>
            <a:r>
              <a:rPr b="1" lang="zh-TW" sz="2400"/>
              <a:t> : 啤酒與</a:t>
            </a:r>
            <a:r>
              <a:rPr b="1" lang="zh-TW" sz="2400"/>
              <a:t>尿布</a:t>
            </a:r>
            <a:endParaRPr b="1"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zh-TW" sz="2400">
                <a:solidFill>
                  <a:srgbClr val="0000FF"/>
                </a:solidFill>
              </a:rPr>
              <a:t>Ｇ</a:t>
            </a:r>
            <a:r>
              <a:rPr b="1" lang="zh-TW" sz="2400">
                <a:solidFill>
                  <a:srgbClr val="FF0000"/>
                </a:solidFill>
              </a:rPr>
              <a:t>o</a:t>
            </a:r>
            <a:r>
              <a:rPr b="1" lang="zh-TW" sz="2400">
                <a:solidFill>
                  <a:srgbClr val="FF9900"/>
                </a:solidFill>
              </a:rPr>
              <a:t>o</a:t>
            </a:r>
            <a:r>
              <a:rPr b="1" lang="zh-TW" sz="2400">
                <a:solidFill>
                  <a:srgbClr val="0000FF"/>
                </a:solidFill>
              </a:rPr>
              <a:t>g</a:t>
            </a:r>
            <a:r>
              <a:rPr b="1" lang="zh-TW" sz="2400">
                <a:solidFill>
                  <a:srgbClr val="00FF00"/>
                </a:solidFill>
              </a:rPr>
              <a:t>l</a:t>
            </a:r>
            <a:r>
              <a:rPr b="1" lang="zh-TW" sz="2400">
                <a:solidFill>
                  <a:srgbClr val="FF0000"/>
                </a:solidFill>
              </a:rPr>
              <a:t>e</a:t>
            </a:r>
            <a:r>
              <a:rPr b="1" lang="zh-TW" sz="2400"/>
              <a:t>:  關鍵字收尋與冬季流感</a:t>
            </a:r>
            <a:endParaRPr b="1"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zh-TW" sz="2400">
                <a:solidFill>
                  <a:srgbClr val="FF0000"/>
                </a:solidFill>
              </a:rPr>
              <a:t>Ｎetflix</a:t>
            </a:r>
            <a:r>
              <a:rPr b="1" lang="zh-TW" sz="2400"/>
              <a:t>: 會員與戲劇演員人選(紙牌屋）</a:t>
            </a:r>
            <a:endParaRPr b="1" sz="2400"/>
          </a:p>
        </p:txBody>
      </p:sp>
      <p:pic>
        <p:nvPicPr>
          <p:cNvPr id="295" name="Google Shape;2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575" y="3871425"/>
            <a:ext cx="1576675" cy="10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151" y="3867825"/>
            <a:ext cx="1576676" cy="105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5716" y="3867825"/>
            <a:ext cx="1886384" cy="10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資料摘要</a:t>
            </a:r>
            <a:r>
              <a:rPr lang="zh-TW"/>
              <a:t>(圖形化)</a:t>
            </a:r>
            <a:endParaRPr/>
          </a:p>
        </p:txBody>
      </p:sp>
      <p:pic>
        <p:nvPicPr>
          <p:cNvPr id="523" name="Google Shape;5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25" y="1311250"/>
            <a:ext cx="2485098" cy="37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376" y="1311250"/>
            <a:ext cx="2037126" cy="181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3375" y="3198625"/>
            <a:ext cx="2037124" cy="187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0876" y="831850"/>
            <a:ext cx="2485099" cy="424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手把手教學</a:t>
            </a:r>
            <a:endParaRPr/>
          </a:p>
        </p:txBody>
      </p:sp>
      <p:sp>
        <p:nvSpPr>
          <p:cNvPr id="533" name="Google Shape;533;p43"/>
          <p:cNvSpPr txBox="1"/>
          <p:nvPr>
            <p:ph idx="1" type="body"/>
          </p:nvPr>
        </p:nvSpPr>
        <p:spPr>
          <a:xfrm>
            <a:off x="1303800" y="1415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安裝R語言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安裝R視窗套件(R cmdr)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適用內部資料示範 (資料探勘)</a:t>
            </a:r>
            <a:endParaRPr sz="25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資料匯入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摘要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相關性分析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○"/>
            </a:pPr>
            <a:r>
              <a:rPr lang="zh-TW" sz="2100">
                <a:solidFill>
                  <a:srgbClr val="999999"/>
                </a:solidFill>
              </a:rPr>
              <a:t>建模</a:t>
            </a:r>
            <a:endParaRPr sz="2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相關性檢定</a:t>
            </a:r>
            <a:endParaRPr/>
          </a:p>
        </p:txBody>
      </p:sp>
      <p:pic>
        <p:nvPicPr>
          <p:cNvPr id="540" name="Google Shape;5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969275"/>
            <a:ext cx="5530000" cy="18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4"/>
          <p:cNvSpPr/>
          <p:nvPr/>
        </p:nvSpPr>
        <p:spPr>
          <a:xfrm>
            <a:off x="1253400" y="4395800"/>
            <a:ext cx="1116900" cy="37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229575"/>
            <a:ext cx="3394651" cy="15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801" y="1229575"/>
            <a:ext cx="3119225" cy="159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相關性矩陣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5"/>
          <p:cNvSpPr/>
          <p:nvPr/>
        </p:nvSpPr>
        <p:spPr>
          <a:xfrm>
            <a:off x="6449550" y="3647525"/>
            <a:ext cx="1737900" cy="19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45"/>
          <p:cNvPicPr preferRelativeResize="0"/>
          <p:nvPr/>
        </p:nvPicPr>
        <p:blipFill rotWithShape="1">
          <a:blip r:embed="rId3">
            <a:alphaModFix/>
          </a:blip>
          <a:srcRect b="0" l="0" r="0" t="4003"/>
          <a:stretch/>
        </p:blipFill>
        <p:spPr>
          <a:xfrm>
            <a:off x="1605350" y="3427125"/>
            <a:ext cx="6822625" cy="157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725" y="1273050"/>
            <a:ext cx="5968124" cy="20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相關性矩陣</a:t>
            </a:r>
            <a:r>
              <a:rPr lang="zh-TW"/>
              <a:t>（圖形化）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025" y="1430400"/>
            <a:ext cx="2058176" cy="321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7275" y="1362950"/>
            <a:ext cx="3664327" cy="363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迴歸分析</a:t>
            </a:r>
            <a:endParaRPr/>
          </a:p>
        </p:txBody>
      </p:sp>
      <p:pic>
        <p:nvPicPr>
          <p:cNvPr id="567" name="Google Shape;5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6" y="1627563"/>
            <a:ext cx="3782925" cy="293282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7"/>
          <p:cNvSpPr/>
          <p:nvPr/>
        </p:nvSpPr>
        <p:spPr>
          <a:xfrm>
            <a:off x="1995450" y="3178575"/>
            <a:ext cx="2106000" cy="21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075" y="1627575"/>
            <a:ext cx="4783501" cy="210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255" y="2024838"/>
            <a:ext cx="4981901" cy="3069474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迴歸分析</a:t>
            </a:r>
            <a:endParaRPr/>
          </a:p>
        </p:txBody>
      </p:sp>
      <p:sp>
        <p:nvSpPr>
          <p:cNvPr id="577" name="Google Shape;577;p48"/>
          <p:cNvSpPr/>
          <p:nvPr/>
        </p:nvSpPr>
        <p:spPr>
          <a:xfrm>
            <a:off x="2632650" y="3580550"/>
            <a:ext cx="804900" cy="495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8"/>
          <p:cNvSpPr txBox="1"/>
          <p:nvPr/>
        </p:nvSpPr>
        <p:spPr>
          <a:xfrm>
            <a:off x="1143100" y="1144875"/>
            <a:ext cx="75015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50"/>
              <a:buFont typeface="Ubuntu"/>
              <a:buChar char="●"/>
            </a:pPr>
            <a:r>
              <a:rPr lang="zh-TW" sz="1750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  <a:t>model: Charges</a:t>
            </a:r>
            <a:r>
              <a:rPr lang="zh-TW" sz="1750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  <a:t>=239.99*age+332.08*bmi+542.86*child-6916.24</a:t>
            </a:r>
            <a:endParaRPr sz="1750">
              <a:solidFill>
                <a:srgbClr val="33333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9725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50"/>
              <a:buFont typeface="Ubuntu"/>
              <a:buChar char="●"/>
            </a:pPr>
            <a:r>
              <a:rPr lang="zh-TW" sz="1750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  <a:t>R-squared(R2): 0.1201 </a:t>
            </a:r>
            <a:endParaRPr sz="1750">
              <a:solidFill>
                <a:srgbClr val="3333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9" name="Google Shape;579;p48"/>
          <p:cNvSpPr/>
          <p:nvPr/>
        </p:nvSpPr>
        <p:spPr>
          <a:xfrm>
            <a:off x="3319850" y="4687950"/>
            <a:ext cx="579900" cy="17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一鍵完成</a:t>
            </a:r>
            <a:r>
              <a:rPr lang="zh-TW"/>
              <a:t>報告</a:t>
            </a:r>
            <a:endParaRPr/>
          </a:p>
        </p:txBody>
      </p:sp>
      <p:pic>
        <p:nvPicPr>
          <p:cNvPr id="586" name="Google Shape;5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250" y="1321475"/>
            <a:ext cx="4034150" cy="3472726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9"/>
          <p:cNvSpPr/>
          <p:nvPr/>
        </p:nvSpPr>
        <p:spPr>
          <a:xfrm>
            <a:off x="1405625" y="1697950"/>
            <a:ext cx="712500" cy="159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9"/>
          <p:cNvSpPr/>
          <p:nvPr/>
        </p:nvSpPr>
        <p:spPr>
          <a:xfrm>
            <a:off x="4017375" y="2815775"/>
            <a:ext cx="1101000" cy="24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9" name="Google Shape;5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253" y="1350775"/>
            <a:ext cx="3453101" cy="3414127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9"/>
          <p:cNvSpPr/>
          <p:nvPr/>
        </p:nvSpPr>
        <p:spPr>
          <a:xfrm>
            <a:off x="5311700" y="2756950"/>
            <a:ext cx="184800" cy="66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66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手把手教學</a:t>
            </a:r>
            <a:endParaRPr/>
          </a:p>
        </p:txBody>
      </p:sp>
      <p:sp>
        <p:nvSpPr>
          <p:cNvPr id="597" name="Google Shape;597;p50"/>
          <p:cNvSpPr txBox="1"/>
          <p:nvPr>
            <p:ph idx="1" type="body"/>
          </p:nvPr>
        </p:nvSpPr>
        <p:spPr>
          <a:xfrm>
            <a:off x="1303800" y="1415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安裝R語言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安裝R視窗套件(R cmdr)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適用內部資料示範 (資料探勘)</a:t>
            </a:r>
            <a:endParaRPr sz="25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資料匯入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摘要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相關性分析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建模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一鍵完成 (新增資料，不必重複分析操作)</a:t>
            </a:r>
            <a:endParaRPr/>
          </a:p>
        </p:txBody>
      </p:sp>
      <p:pic>
        <p:nvPicPr>
          <p:cNvPr id="604" name="Google Shape;6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600" y="1181850"/>
            <a:ext cx="4420875" cy="38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1"/>
          <p:cNvSpPr/>
          <p:nvPr/>
        </p:nvSpPr>
        <p:spPr>
          <a:xfrm>
            <a:off x="5757375" y="2841000"/>
            <a:ext cx="773100" cy="176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​​</a:t>
            </a:r>
            <a:endParaRPr/>
          </a:p>
        </p:txBody>
      </p:sp>
      <p:sp>
        <p:nvSpPr>
          <p:cNvPr id="303" name="Google Shape;30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大數據時代的運動領域</a:t>
            </a:r>
            <a:endParaRPr/>
          </a:p>
        </p:txBody>
      </p:sp>
      <p:sp>
        <p:nvSpPr>
          <p:cNvPr id="304" name="Google Shape;304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​​</a:t>
            </a:r>
            <a:endParaRPr/>
          </a:p>
        </p:txBody>
      </p:sp>
      <p:pic>
        <p:nvPicPr>
          <p:cNvPr id="305" name="Google Shape;3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979" y="1597875"/>
            <a:ext cx="3770997" cy="306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550" y="1597875"/>
            <a:ext cx="3677698" cy="30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3" name="Google Shape;6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5230"/>
            <a:ext cx="9144003" cy="431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數據分析師-職缺</a:t>
            </a:r>
            <a:endParaRPr/>
          </a:p>
        </p:txBody>
      </p:sp>
      <p:sp>
        <p:nvSpPr>
          <p:cNvPr id="620" name="Google Shape;620;p53"/>
          <p:cNvSpPr txBox="1"/>
          <p:nvPr/>
        </p:nvSpPr>
        <p:spPr>
          <a:xfrm>
            <a:off x="0" y="4743300"/>
            <a:ext cx="88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https://buzzorange.com/techorange/2019/09/01/salary-of-data-analyst/</a:t>
            </a:r>
            <a:endParaRPr/>
          </a:p>
        </p:txBody>
      </p:sp>
      <p:pic>
        <p:nvPicPr>
          <p:cNvPr id="621" name="Google Shape;6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875" y="1381725"/>
            <a:ext cx="5194101" cy="336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數據分析師-</a:t>
            </a:r>
            <a:r>
              <a:rPr lang="zh-TW"/>
              <a:t>薪資分布</a:t>
            </a:r>
            <a:endParaRPr/>
          </a:p>
        </p:txBody>
      </p:sp>
      <p:sp>
        <p:nvSpPr>
          <p:cNvPr id="628" name="Google Shape;628;p54"/>
          <p:cNvSpPr txBox="1"/>
          <p:nvPr/>
        </p:nvSpPr>
        <p:spPr>
          <a:xfrm>
            <a:off x="0" y="4743300"/>
            <a:ext cx="88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https://buzzorange.com/techorange/2019/09/01/salary-of-data-analyst/</a:t>
            </a:r>
            <a:endParaRPr/>
          </a:p>
        </p:txBody>
      </p:sp>
      <p:pic>
        <p:nvPicPr>
          <p:cNvPr id="629" name="Google Shape;62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075" y="1458600"/>
            <a:ext cx="5399900" cy="32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4"/>
          <p:cNvSpPr txBox="1"/>
          <p:nvPr/>
        </p:nvSpPr>
        <p:spPr>
          <a:xfrm>
            <a:off x="4353825" y="1597875"/>
            <a:ext cx="111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$135,475，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台幣約 420 萬</a:t>
            </a:r>
            <a:endParaRPr sz="1100"/>
          </a:p>
        </p:txBody>
      </p:sp>
      <p:sp>
        <p:nvSpPr>
          <p:cNvPr id="631" name="Google Shape;631;p54"/>
          <p:cNvSpPr txBox="1"/>
          <p:nvPr/>
        </p:nvSpPr>
        <p:spPr>
          <a:xfrm>
            <a:off x="2627300" y="1648675"/>
            <a:ext cx="111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$102,600，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台幣約 320 萬</a:t>
            </a:r>
            <a:endParaRPr sz="1100"/>
          </a:p>
        </p:txBody>
      </p:sp>
      <p:sp>
        <p:nvSpPr>
          <p:cNvPr id="632" name="Google Shape;632;p54"/>
          <p:cNvSpPr txBox="1"/>
          <p:nvPr/>
        </p:nvSpPr>
        <p:spPr>
          <a:xfrm>
            <a:off x="3413025" y="41967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FF0000"/>
                </a:solidFill>
              </a:rPr>
              <a:t>$120,000，台幣約 372 萬</a:t>
            </a:r>
            <a:endParaRPr sz="1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數據分析師-</a:t>
            </a:r>
            <a:r>
              <a:rPr lang="zh-TW"/>
              <a:t>各家</a:t>
            </a:r>
            <a:r>
              <a:rPr lang="zh-TW"/>
              <a:t>薪資</a:t>
            </a:r>
            <a:endParaRPr/>
          </a:p>
        </p:txBody>
      </p:sp>
      <p:sp>
        <p:nvSpPr>
          <p:cNvPr id="639" name="Google Shape;639;p55"/>
          <p:cNvSpPr txBox="1"/>
          <p:nvPr/>
        </p:nvSpPr>
        <p:spPr>
          <a:xfrm>
            <a:off x="0" y="4743300"/>
            <a:ext cx="88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https://buzzorange.com/techorange/2019/09/01/salary-of-data-analyst/</a:t>
            </a:r>
            <a:endParaRPr/>
          </a:p>
        </p:txBody>
      </p:sp>
      <p:pic>
        <p:nvPicPr>
          <p:cNvPr id="640" name="Google Shape;6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300" y="1152475"/>
            <a:ext cx="4601949" cy="363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5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46" name="Google Shape;646;p5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6CB5B0">
                <a:alpha val="403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7" name="Google Shape;647;p56"/>
            <p:cNvGrpSpPr/>
            <p:nvPr/>
          </p:nvGrpSpPr>
          <p:grpSpPr>
            <a:xfrm>
              <a:off x="1217300" y="1597875"/>
              <a:ext cx="2407200" cy="2836225"/>
              <a:chOff x="1501775" y="1294800"/>
              <a:chExt cx="2407200" cy="2836225"/>
            </a:xfrm>
          </p:grpSpPr>
          <p:sp>
            <p:nvSpPr>
              <p:cNvPr id="648" name="Google Shape;648;p56"/>
              <p:cNvSpPr/>
              <p:nvPr/>
            </p:nvSpPr>
            <p:spPr>
              <a:xfrm>
                <a:off x="2264000" y="1294800"/>
                <a:ext cx="858600" cy="999300"/>
              </a:xfrm>
              <a:prstGeom prst="triangle">
                <a:avLst>
                  <a:gd fmla="val 51654" name="adj"/>
                </a:avLst>
              </a:prstGeom>
              <a:solidFill>
                <a:srgbClr val="F9CB9C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56"/>
              <p:cNvSpPr/>
              <p:nvPr/>
            </p:nvSpPr>
            <p:spPr>
              <a:xfrm>
                <a:off x="2031275" y="2364625"/>
                <a:ext cx="1364100" cy="484200"/>
              </a:xfrm>
              <a:prstGeom prst="trapezoid">
                <a:avLst>
                  <a:gd fmla="val 43092" name="adj"/>
                </a:avLst>
              </a:prstGeom>
              <a:solidFill>
                <a:srgbClr val="A4C2F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56"/>
              <p:cNvSpPr/>
              <p:nvPr/>
            </p:nvSpPr>
            <p:spPr>
              <a:xfrm>
                <a:off x="1758475" y="2902225"/>
                <a:ext cx="1893600" cy="576300"/>
              </a:xfrm>
              <a:prstGeom prst="trapezoid">
                <a:avLst>
                  <a:gd fmla="val 43163" name="adj"/>
                </a:avLst>
              </a:prstGeom>
              <a:solidFill>
                <a:srgbClr val="99999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56"/>
              <p:cNvSpPr/>
              <p:nvPr/>
            </p:nvSpPr>
            <p:spPr>
              <a:xfrm>
                <a:off x="1501775" y="3554725"/>
                <a:ext cx="2407200" cy="576300"/>
              </a:xfrm>
              <a:prstGeom prst="trapezoid">
                <a:avLst>
                  <a:gd fmla="val 43163" name="adj"/>
                </a:avLst>
              </a:prstGeom>
              <a:solidFill>
                <a:srgbClr val="3C78D8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56"/>
              <p:cNvSpPr txBox="1"/>
              <p:nvPr/>
            </p:nvSpPr>
            <p:spPr>
              <a:xfrm>
                <a:off x="2324613" y="1893900"/>
                <a:ext cx="75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視覺化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53" name="Google Shape;653;p56"/>
              <p:cNvSpPr txBox="1"/>
              <p:nvPr/>
            </p:nvSpPr>
            <p:spPr>
              <a:xfrm>
                <a:off x="2336513" y="2425825"/>
                <a:ext cx="75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建模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54" name="Google Shape;654;p56"/>
              <p:cNvSpPr txBox="1"/>
              <p:nvPr/>
            </p:nvSpPr>
            <p:spPr>
              <a:xfrm>
                <a:off x="2250778" y="3001675"/>
                <a:ext cx="909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數據清理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55" name="Google Shape;655;p56"/>
              <p:cNvSpPr txBox="1"/>
              <p:nvPr/>
            </p:nvSpPr>
            <p:spPr>
              <a:xfrm>
                <a:off x="2258828" y="3653975"/>
                <a:ext cx="909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數據擷取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sp>
          <p:nvSpPr>
            <p:cNvPr id="656" name="Google Shape;656;p56"/>
            <p:cNvSpPr txBox="1"/>
            <p:nvPr/>
          </p:nvSpPr>
          <p:spPr>
            <a:xfrm>
              <a:off x="3563850" y="1925250"/>
              <a:ext cx="2955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單機視窗介面: Excel, Powerpoint, Tabluea…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單機指令介面: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SAS, Python, D3.js, Process…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網路版: Echarts, Tagxedo…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57" name="Google Shape;657;p56"/>
            <p:cNvSpPr txBox="1"/>
            <p:nvPr/>
          </p:nvSpPr>
          <p:spPr>
            <a:xfrm>
              <a:off x="3563850" y="2597333"/>
              <a:ext cx="278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專用視窗介面: SPSS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專用指令介面: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SAS…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泛用指令介面: Python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58" name="Google Shape;658;p56"/>
            <p:cNvSpPr txBox="1"/>
            <p:nvPr/>
          </p:nvSpPr>
          <p:spPr>
            <a:xfrm>
              <a:off x="3563850" y="3269417"/>
              <a:ext cx="278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資料庫: SQL, Hive…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視窗界面: Excel, SPSS…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指令介面: VBA, Python,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SAS…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59" name="Google Shape;659;p56"/>
            <p:cNvSpPr txBox="1"/>
            <p:nvPr/>
          </p:nvSpPr>
          <p:spPr>
            <a:xfrm>
              <a:off x="3563850" y="3941500"/>
              <a:ext cx="2782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資料庫: SQL, Hadoop, Hive…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爬蟲: Python,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Java…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660" name="Google Shape;660;p5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資訊視覺化(</a:t>
            </a:r>
            <a:r>
              <a:rPr lang="zh-TW"/>
              <a:t>戰情室儀表板）</a:t>
            </a:r>
            <a:endParaRPr/>
          </a:p>
        </p:txBody>
      </p:sp>
      <p:pic>
        <p:nvPicPr>
          <p:cNvPr id="661" name="Google Shape;6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900" y="1196450"/>
            <a:ext cx="4988300" cy="389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oogle Shape;666;p5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67" name="Google Shape;667;p5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6CB5B0">
                <a:alpha val="403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8" name="Google Shape;668;p57"/>
            <p:cNvGrpSpPr/>
            <p:nvPr/>
          </p:nvGrpSpPr>
          <p:grpSpPr>
            <a:xfrm>
              <a:off x="1217300" y="1597875"/>
              <a:ext cx="2407200" cy="2836225"/>
              <a:chOff x="1501775" y="1294800"/>
              <a:chExt cx="2407200" cy="2836225"/>
            </a:xfrm>
          </p:grpSpPr>
          <p:sp>
            <p:nvSpPr>
              <p:cNvPr id="669" name="Google Shape;669;p57"/>
              <p:cNvSpPr/>
              <p:nvPr/>
            </p:nvSpPr>
            <p:spPr>
              <a:xfrm>
                <a:off x="2264000" y="1294800"/>
                <a:ext cx="858600" cy="999300"/>
              </a:xfrm>
              <a:prstGeom prst="triangle">
                <a:avLst>
                  <a:gd fmla="val 51654" name="adj"/>
                </a:avLst>
              </a:prstGeom>
              <a:solidFill>
                <a:srgbClr val="F9CB9C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57"/>
              <p:cNvSpPr/>
              <p:nvPr/>
            </p:nvSpPr>
            <p:spPr>
              <a:xfrm>
                <a:off x="2031275" y="2364625"/>
                <a:ext cx="1364100" cy="484200"/>
              </a:xfrm>
              <a:prstGeom prst="trapezoid">
                <a:avLst>
                  <a:gd fmla="val 43092" name="adj"/>
                </a:avLst>
              </a:prstGeom>
              <a:solidFill>
                <a:srgbClr val="A4C2F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57"/>
              <p:cNvSpPr/>
              <p:nvPr/>
            </p:nvSpPr>
            <p:spPr>
              <a:xfrm>
                <a:off x="1758475" y="2902225"/>
                <a:ext cx="1893600" cy="576300"/>
              </a:xfrm>
              <a:prstGeom prst="trapezoid">
                <a:avLst>
                  <a:gd fmla="val 43163" name="adj"/>
                </a:avLst>
              </a:prstGeom>
              <a:solidFill>
                <a:srgbClr val="99999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57"/>
              <p:cNvSpPr/>
              <p:nvPr/>
            </p:nvSpPr>
            <p:spPr>
              <a:xfrm>
                <a:off x="1501775" y="3554725"/>
                <a:ext cx="2407200" cy="576300"/>
              </a:xfrm>
              <a:prstGeom prst="trapezoid">
                <a:avLst>
                  <a:gd fmla="val 43163" name="adj"/>
                </a:avLst>
              </a:prstGeom>
              <a:solidFill>
                <a:srgbClr val="3C78D8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57"/>
              <p:cNvSpPr txBox="1"/>
              <p:nvPr/>
            </p:nvSpPr>
            <p:spPr>
              <a:xfrm>
                <a:off x="2324613" y="1893900"/>
                <a:ext cx="75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視覺化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74" name="Google Shape;674;p57"/>
              <p:cNvSpPr txBox="1"/>
              <p:nvPr/>
            </p:nvSpPr>
            <p:spPr>
              <a:xfrm>
                <a:off x="2336513" y="2425825"/>
                <a:ext cx="75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建模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75" name="Google Shape;675;p57"/>
              <p:cNvSpPr txBox="1"/>
              <p:nvPr/>
            </p:nvSpPr>
            <p:spPr>
              <a:xfrm>
                <a:off x="2250778" y="3001675"/>
                <a:ext cx="909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數據清理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76" name="Google Shape;676;p57"/>
              <p:cNvSpPr txBox="1"/>
              <p:nvPr/>
            </p:nvSpPr>
            <p:spPr>
              <a:xfrm>
                <a:off x="2258828" y="3653975"/>
                <a:ext cx="909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數據擷取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sp>
          <p:nvSpPr>
            <p:cNvPr id="677" name="Google Shape;677;p57"/>
            <p:cNvSpPr txBox="1"/>
            <p:nvPr/>
          </p:nvSpPr>
          <p:spPr>
            <a:xfrm>
              <a:off x="3563850" y="1925250"/>
              <a:ext cx="2955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單機視窗介面: Excel, Powerpoint, Tabluea…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單機指令介面: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SAS, Python, D3.js, Process…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網路版: Echarts, Tagxedo…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78" name="Google Shape;678;p57"/>
            <p:cNvSpPr txBox="1"/>
            <p:nvPr/>
          </p:nvSpPr>
          <p:spPr>
            <a:xfrm>
              <a:off x="3563850" y="2597333"/>
              <a:ext cx="278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專用視窗介面: SPSS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專用指令介面: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SAS…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泛用指令介面: Python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79" name="Google Shape;679;p57"/>
            <p:cNvSpPr txBox="1"/>
            <p:nvPr/>
          </p:nvSpPr>
          <p:spPr>
            <a:xfrm>
              <a:off x="3563850" y="3269417"/>
              <a:ext cx="278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資料庫: SQL, Hive…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視窗界面: Excel, SPSS…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指令介面: VBA, Python,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SAS…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0" name="Google Shape;680;p57"/>
            <p:cNvSpPr txBox="1"/>
            <p:nvPr/>
          </p:nvSpPr>
          <p:spPr>
            <a:xfrm>
              <a:off x="3563850" y="3941500"/>
              <a:ext cx="2782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資料庫: SQL, Hadoop, Hive…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爬蟲: Python,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Java…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681" name="Google Shape;681;p5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資訊視覺化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Shiny (</a:t>
            </a:r>
            <a:r>
              <a:rPr lang="zh-TW"/>
              <a:t>互動性視覺畫儀表板）</a:t>
            </a:r>
            <a:endParaRPr/>
          </a:p>
        </p:txBody>
      </p:sp>
      <p:sp>
        <p:nvSpPr>
          <p:cNvPr id="688" name="Google Shape;688;p5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626" y="1339349"/>
            <a:ext cx="7538846" cy="35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https://shiny.rstudio.com/gallery/covid19-tracker.html</a:t>
            </a:r>
            <a:endParaRPr/>
          </a:p>
        </p:txBody>
      </p:sp>
      <p:sp>
        <p:nvSpPr>
          <p:cNvPr id="696" name="Google Shape;696;p5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7" name="Google Shape;69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726" y="1550361"/>
            <a:ext cx="7538846" cy="35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​​</a:t>
            </a:r>
            <a:endParaRPr/>
          </a:p>
        </p:txBody>
      </p:sp>
      <p:sp>
        <p:nvSpPr>
          <p:cNvPr id="312" name="Google Shape;31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大數據時代的運動領域</a:t>
            </a:r>
            <a:endParaRPr/>
          </a:p>
        </p:txBody>
      </p:sp>
      <p:pic>
        <p:nvPicPr>
          <p:cNvPr id="313" name="Google Shape;313;p17"/>
          <p:cNvPicPr preferRelativeResize="0"/>
          <p:nvPr/>
        </p:nvPicPr>
        <p:blipFill rotWithShape="1">
          <a:blip r:embed="rId3">
            <a:alphaModFix/>
          </a:blip>
          <a:srcRect b="8483" l="0" r="0" t="0"/>
          <a:stretch/>
        </p:blipFill>
        <p:spPr>
          <a:xfrm>
            <a:off x="1315560" y="1378900"/>
            <a:ext cx="2538340" cy="33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900" y="1415925"/>
            <a:ext cx="3945450" cy="337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18"/>
          <p:cNvGrpSpPr/>
          <p:nvPr/>
        </p:nvGrpSpPr>
        <p:grpSpPr>
          <a:xfrm>
            <a:off x="0" y="0"/>
            <a:ext cx="9262950" cy="5143500"/>
            <a:chOff x="0" y="0"/>
            <a:chExt cx="9262950" cy="5143500"/>
          </a:xfrm>
        </p:grpSpPr>
        <p:sp>
          <p:nvSpPr>
            <p:cNvPr id="320" name="Google Shape;320;p1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6CB5B0">
                <a:alpha val="403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1" name="Google Shape;321;p18"/>
            <p:cNvGrpSpPr/>
            <p:nvPr/>
          </p:nvGrpSpPr>
          <p:grpSpPr>
            <a:xfrm>
              <a:off x="3960500" y="1597875"/>
              <a:ext cx="2407200" cy="2836225"/>
              <a:chOff x="4244975" y="1294800"/>
              <a:chExt cx="2407200" cy="2836225"/>
            </a:xfrm>
          </p:grpSpPr>
          <p:sp>
            <p:nvSpPr>
              <p:cNvPr id="322" name="Google Shape;322;p18"/>
              <p:cNvSpPr/>
              <p:nvPr/>
            </p:nvSpPr>
            <p:spPr>
              <a:xfrm>
                <a:off x="5007200" y="1294800"/>
                <a:ext cx="858600" cy="999300"/>
              </a:xfrm>
              <a:prstGeom prst="triangle">
                <a:avLst>
                  <a:gd fmla="val 51654" name="adj"/>
                </a:avLst>
              </a:prstGeom>
              <a:solidFill>
                <a:srgbClr val="F9CB9C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8"/>
              <p:cNvSpPr/>
              <p:nvPr/>
            </p:nvSpPr>
            <p:spPr>
              <a:xfrm>
                <a:off x="4774475" y="2364625"/>
                <a:ext cx="1364100" cy="484200"/>
              </a:xfrm>
              <a:prstGeom prst="trapezoid">
                <a:avLst>
                  <a:gd fmla="val 43092" name="adj"/>
                </a:avLst>
              </a:prstGeom>
              <a:solidFill>
                <a:srgbClr val="A4C2F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8"/>
              <p:cNvSpPr/>
              <p:nvPr/>
            </p:nvSpPr>
            <p:spPr>
              <a:xfrm>
                <a:off x="4501675" y="2902225"/>
                <a:ext cx="1893600" cy="576300"/>
              </a:xfrm>
              <a:prstGeom prst="trapezoid">
                <a:avLst>
                  <a:gd fmla="val 43163" name="adj"/>
                </a:avLst>
              </a:prstGeom>
              <a:solidFill>
                <a:srgbClr val="99999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4244975" y="3554725"/>
                <a:ext cx="2407200" cy="576300"/>
              </a:xfrm>
              <a:prstGeom prst="trapezoid">
                <a:avLst>
                  <a:gd fmla="val 43163" name="adj"/>
                </a:avLst>
              </a:prstGeom>
              <a:solidFill>
                <a:srgbClr val="3C78D8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8"/>
              <p:cNvSpPr txBox="1"/>
              <p:nvPr/>
            </p:nvSpPr>
            <p:spPr>
              <a:xfrm>
                <a:off x="5067813" y="1893900"/>
                <a:ext cx="75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視覺化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327" name="Google Shape;327;p18"/>
              <p:cNvSpPr txBox="1"/>
              <p:nvPr/>
            </p:nvSpPr>
            <p:spPr>
              <a:xfrm>
                <a:off x="5079713" y="2425825"/>
                <a:ext cx="75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建模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328" name="Google Shape;328;p18"/>
              <p:cNvSpPr txBox="1"/>
              <p:nvPr/>
            </p:nvSpPr>
            <p:spPr>
              <a:xfrm>
                <a:off x="4993978" y="3001675"/>
                <a:ext cx="909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數據清理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329" name="Google Shape;329;p18"/>
              <p:cNvSpPr txBox="1"/>
              <p:nvPr/>
            </p:nvSpPr>
            <p:spPr>
              <a:xfrm>
                <a:off x="5002028" y="3653975"/>
                <a:ext cx="909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數據擷</a:t>
                </a: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取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sp>
          <p:nvSpPr>
            <p:cNvPr id="330" name="Google Shape;330;p18"/>
            <p:cNvSpPr txBox="1"/>
            <p:nvPr/>
          </p:nvSpPr>
          <p:spPr>
            <a:xfrm>
              <a:off x="6307050" y="1925250"/>
              <a:ext cx="2955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單機視窗介面: Excel, Powerpoint, Tabluea…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單機指令介面: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SAS, Python, D3.js, Process…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網路版: Echarts, Tagxedo…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1" name="Google Shape;331;p18"/>
            <p:cNvSpPr txBox="1"/>
            <p:nvPr/>
          </p:nvSpPr>
          <p:spPr>
            <a:xfrm>
              <a:off x="6307050" y="2597333"/>
              <a:ext cx="278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專用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視窗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介面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: SPSS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專用指令介面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: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SAS…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泛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用指令介面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: Python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2" name="Google Shape;332;p18"/>
            <p:cNvSpPr txBox="1"/>
            <p:nvPr/>
          </p:nvSpPr>
          <p:spPr>
            <a:xfrm>
              <a:off x="6307050" y="3269417"/>
              <a:ext cx="278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資料庫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: SQL, Hive…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視窗界面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: Excel, SPSS…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指令介面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: VBA, Python,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SAS…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3" name="Google Shape;333;p18"/>
            <p:cNvSpPr txBox="1"/>
            <p:nvPr/>
          </p:nvSpPr>
          <p:spPr>
            <a:xfrm>
              <a:off x="6307050" y="3941500"/>
              <a:ext cx="2782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資料庫: SQL, Hadoop, Hive…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爬蟲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: Python,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Java…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34" name="Google Shape;334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大數據時代必學的10大工具</a:t>
            </a:r>
            <a:endParaRPr/>
          </a:p>
        </p:txBody>
      </p:sp>
      <p:pic>
        <p:nvPicPr>
          <p:cNvPr id="335" name="Google Shape;3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00" y="1358350"/>
            <a:ext cx="3014499" cy="34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8"/>
          <p:cNvSpPr/>
          <p:nvPr/>
        </p:nvSpPr>
        <p:spPr>
          <a:xfrm>
            <a:off x="333000" y="3147325"/>
            <a:ext cx="3335100" cy="331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R語言</a:t>
            </a:r>
            <a:endParaRPr/>
          </a:p>
        </p:txBody>
      </p:sp>
      <p:sp>
        <p:nvSpPr>
          <p:cNvPr id="343" name="Google Shape;343;p19"/>
          <p:cNvSpPr txBox="1"/>
          <p:nvPr>
            <p:ph idx="1" type="body"/>
          </p:nvPr>
        </p:nvSpPr>
        <p:spPr>
          <a:xfrm>
            <a:off x="1303800" y="13495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R語言是一種自由軟體程式語言，主要用於資料分析與統計運算，2000年時終於發表R 1.0.0，有關R語言的發展歷史可參考維基百科。基本的R軟體已經內建多種統計及分析功能，其餘功能可以透過安裝套件（Packages）加載，眾多的套件使R的使用者可以【站在巨人的肩膀上(Standing on the shoulders of giants (Hal R. Varian, Google))】做資料分析，截至2017年1月為止，R軟體可另外安裝的套件數目共有10,000個以上 (R Studio報導)。</a:t>
            </a:r>
            <a:endParaRPr/>
          </a:p>
        </p:txBody>
      </p:sp>
      <p:pic>
        <p:nvPicPr>
          <p:cNvPr id="344" name="Google Shape;3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0226" y="2889450"/>
            <a:ext cx="2637699" cy="204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r>
              <a:rPr lang="zh-TW" sz="12000"/>
              <a:t>0</a:t>
            </a:r>
            <a:r>
              <a:rPr lang="zh-TW" sz="1300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成本</a:t>
            </a:r>
            <a:r>
              <a:rPr lang="zh-TW"/>
              <a:t> </a:t>
            </a:r>
            <a:endParaRPr/>
          </a:p>
        </p:txBody>
      </p:sp>
      <p:sp>
        <p:nvSpPr>
          <p:cNvPr id="350" name="Google Shape;350;p20"/>
          <p:cNvSpPr txBox="1"/>
          <p:nvPr>
            <p:ph idx="1" type="body"/>
          </p:nvPr>
        </p:nvSpPr>
        <p:spPr>
          <a:xfrm>
            <a:off x="3248575" y="2712300"/>
            <a:ext cx="450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免費  </a:t>
            </a:r>
            <a:r>
              <a:rPr lang="zh-TW" sz="1900"/>
              <a:t>免費</a:t>
            </a:r>
            <a:r>
              <a:rPr lang="zh-TW"/>
              <a:t>  </a:t>
            </a:r>
            <a:r>
              <a:rPr lang="zh-TW" sz="2300"/>
              <a:t>免費</a:t>
            </a:r>
            <a:endParaRPr sz="2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相容 Mac, Linux, Windows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10萬種以上統計套件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最新演算法 (AI, ML, DL)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949" y="153025"/>
            <a:ext cx="6457925" cy="48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